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709" autoAdjust="0"/>
  </p:normalViewPr>
  <p:slideViewPr>
    <p:cSldViewPr>
      <p:cViewPr varScale="1">
        <p:scale>
          <a:sx n="70" d="100"/>
          <a:sy n="70" d="100"/>
        </p:scale>
        <p:origin x="-13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3A40D0-1AA6-46D2-9556-ED65FD5D7759}" type="datetimeFigureOut">
              <a:rPr lang="es-CL" smtClean="0"/>
              <a:pPr/>
              <a:t>13-11-2013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C6283B-F9CF-4741-A046-C97F7B368B00}" type="slidenum">
              <a:rPr lang="es-CL" smtClean="0"/>
              <a:pPr/>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27C6283B-F9CF-4741-A046-C97F7B368B00}" type="slidenum">
              <a:rPr lang="es-CL" smtClean="0"/>
              <a:pPr/>
              <a:t>1</a:t>
            </a:fld>
            <a:endParaRPr lang="es-C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27C6283B-F9CF-4741-A046-C97F7B368B00}" type="slidenum">
              <a:rPr lang="es-CL" smtClean="0"/>
              <a:pPr/>
              <a:t>11</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557386EF-68DD-4FB0-AD77-D5D969385D2E}" type="datetimeFigureOut">
              <a:rPr lang="es-CL" smtClean="0"/>
              <a:pPr/>
              <a:t>13-11-2013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001A294-5C4B-4A11-8B4E-7F2B725252A0}"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57386EF-68DD-4FB0-AD77-D5D969385D2E}" type="datetimeFigureOut">
              <a:rPr lang="es-CL" smtClean="0"/>
              <a:pPr/>
              <a:t>13-11-2013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001A294-5C4B-4A11-8B4E-7F2B725252A0}"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57386EF-68DD-4FB0-AD77-D5D969385D2E}" type="datetimeFigureOut">
              <a:rPr lang="es-CL" smtClean="0"/>
              <a:pPr/>
              <a:t>13-11-2013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001A294-5C4B-4A11-8B4E-7F2B725252A0}"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557386EF-68DD-4FB0-AD77-D5D969385D2E}" type="datetimeFigureOut">
              <a:rPr lang="es-CL" smtClean="0"/>
              <a:pPr/>
              <a:t>13-11-2013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001A294-5C4B-4A11-8B4E-7F2B725252A0}"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57386EF-68DD-4FB0-AD77-D5D969385D2E}" type="datetimeFigureOut">
              <a:rPr lang="es-CL" smtClean="0"/>
              <a:pPr/>
              <a:t>13-11-2013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A001A294-5C4B-4A11-8B4E-7F2B725252A0}"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557386EF-68DD-4FB0-AD77-D5D969385D2E}" type="datetimeFigureOut">
              <a:rPr lang="es-CL" smtClean="0"/>
              <a:pPr/>
              <a:t>13-11-2013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001A294-5C4B-4A11-8B4E-7F2B725252A0}"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557386EF-68DD-4FB0-AD77-D5D969385D2E}" type="datetimeFigureOut">
              <a:rPr lang="es-CL" smtClean="0"/>
              <a:pPr/>
              <a:t>13-11-2013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A001A294-5C4B-4A11-8B4E-7F2B725252A0}"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557386EF-68DD-4FB0-AD77-D5D969385D2E}" type="datetimeFigureOut">
              <a:rPr lang="es-CL" smtClean="0"/>
              <a:pPr/>
              <a:t>13-11-2013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A001A294-5C4B-4A11-8B4E-7F2B725252A0}"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57386EF-68DD-4FB0-AD77-D5D969385D2E}" type="datetimeFigureOut">
              <a:rPr lang="es-CL" smtClean="0"/>
              <a:pPr/>
              <a:t>13-11-2013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A001A294-5C4B-4A11-8B4E-7F2B725252A0}"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7386EF-68DD-4FB0-AD77-D5D969385D2E}" type="datetimeFigureOut">
              <a:rPr lang="es-CL" smtClean="0"/>
              <a:pPr/>
              <a:t>13-11-2013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001A294-5C4B-4A11-8B4E-7F2B725252A0}"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57386EF-68DD-4FB0-AD77-D5D969385D2E}" type="datetimeFigureOut">
              <a:rPr lang="es-CL" smtClean="0"/>
              <a:pPr/>
              <a:t>13-11-2013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A001A294-5C4B-4A11-8B4E-7F2B725252A0}"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7386EF-68DD-4FB0-AD77-D5D969385D2E}" type="datetimeFigureOut">
              <a:rPr lang="es-CL" smtClean="0"/>
              <a:pPr/>
              <a:t>13-11-2013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1A294-5C4B-4A11-8B4E-7F2B725252A0}"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643174" y="3071810"/>
            <a:ext cx="4317207" cy="646331"/>
          </a:xfrm>
          <a:prstGeom prst="rect">
            <a:avLst/>
          </a:prstGeom>
        </p:spPr>
        <p:txBody>
          <a:bodyPr wrap="none">
            <a:spAutoFit/>
          </a:bodyPr>
          <a:lstStyle/>
          <a:p>
            <a:r>
              <a:rPr lang="es-CL" sz="3600" b="1" dirty="0" smtClean="0"/>
              <a:t>MECÁNICA DE ROCAS</a:t>
            </a:r>
            <a:endParaRPr lang="es-CL"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00034" y="571481"/>
            <a:ext cx="7929618" cy="4770537"/>
          </a:xfrm>
          <a:prstGeom prst="rect">
            <a:avLst/>
          </a:prstGeom>
        </p:spPr>
        <p:txBody>
          <a:bodyPr wrap="square">
            <a:spAutoFit/>
          </a:bodyPr>
          <a:lstStyle/>
          <a:p>
            <a:r>
              <a:rPr lang="es-CL" sz="2400" b="1" dirty="0" smtClean="0"/>
              <a:t>Propiedades</a:t>
            </a:r>
          </a:p>
          <a:p>
            <a:r>
              <a:rPr lang="es-CL" sz="2000" dirty="0" smtClean="0"/>
              <a:t>• </a:t>
            </a:r>
            <a:r>
              <a:rPr lang="es-CL" sz="2000" b="1" dirty="0" smtClean="0"/>
              <a:t>Porosidad</a:t>
            </a:r>
            <a:r>
              <a:rPr lang="es-CL" sz="2000" dirty="0" smtClean="0"/>
              <a:t>: proporción entre vacíos y </a:t>
            </a:r>
            <a:r>
              <a:rPr lang="es-CL" sz="2000" dirty="0" smtClean="0"/>
              <a:t>sólido,</a:t>
            </a:r>
            <a:r>
              <a:rPr lang="es-CL" sz="2000" dirty="0" smtClean="0"/>
              <a:t> </a:t>
            </a:r>
            <a:r>
              <a:rPr lang="es-CL" sz="2000" dirty="0" smtClean="0"/>
              <a:t>normalmente fluctúa entre 0 y 40%.</a:t>
            </a:r>
            <a:endParaRPr lang="es-CL" sz="2000" dirty="0" smtClean="0"/>
          </a:p>
          <a:p>
            <a:r>
              <a:rPr lang="es-CL" sz="2000" dirty="0" smtClean="0"/>
              <a:t>• Densidad: información mineralógica y de constitución de los granos</a:t>
            </a:r>
          </a:p>
          <a:p>
            <a:r>
              <a:rPr lang="es-CL" sz="2000" dirty="0" smtClean="0"/>
              <a:t>• </a:t>
            </a:r>
            <a:r>
              <a:rPr lang="es-CL" sz="2000" b="1" dirty="0" smtClean="0"/>
              <a:t>Velocidad sónica</a:t>
            </a:r>
            <a:r>
              <a:rPr lang="es-CL" sz="2000" dirty="0" smtClean="0"/>
              <a:t>: grado de </a:t>
            </a:r>
            <a:r>
              <a:rPr lang="es-CL" sz="2000" dirty="0" smtClean="0"/>
              <a:t>fracturamiento.</a:t>
            </a:r>
            <a:r>
              <a:rPr lang="es-CL" sz="2000" dirty="0" smtClean="0"/>
              <a:t> </a:t>
            </a:r>
            <a:r>
              <a:rPr lang="es-CL" sz="2000" dirty="0" smtClean="0"/>
              <a:t>Se mide la velocidad del sonido a través del </a:t>
            </a:r>
            <a:r>
              <a:rPr lang="es-CL" sz="2000" dirty="0" smtClean="0"/>
              <a:t>espécimen. Depende </a:t>
            </a:r>
            <a:r>
              <a:rPr lang="es-CL" sz="2000" dirty="0" smtClean="0"/>
              <a:t>sólo de propiedades elásticas y densidad (en teoría), pero en la práctica </a:t>
            </a:r>
            <a:r>
              <a:rPr lang="es-CL" sz="2000" dirty="0" smtClean="0"/>
              <a:t>también importan </a:t>
            </a:r>
            <a:r>
              <a:rPr lang="es-CL" sz="2000" dirty="0" smtClean="0"/>
              <a:t>las fisuras de la </a:t>
            </a:r>
            <a:r>
              <a:rPr lang="es-CL" sz="2000" dirty="0" smtClean="0"/>
              <a:t>roc</a:t>
            </a:r>
            <a:r>
              <a:rPr lang="es-CL" sz="2000" dirty="0" smtClean="0"/>
              <a:t>a.</a:t>
            </a:r>
            <a:endParaRPr lang="es-CL" sz="2000" dirty="0" smtClean="0"/>
          </a:p>
          <a:p>
            <a:r>
              <a:rPr lang="es-CL" sz="2000" dirty="0" smtClean="0"/>
              <a:t>•</a:t>
            </a:r>
            <a:r>
              <a:rPr lang="es-CL" sz="2000" b="1" dirty="0" smtClean="0"/>
              <a:t> Permeabilidad</a:t>
            </a:r>
            <a:r>
              <a:rPr lang="es-CL" sz="2000" dirty="0" smtClean="0"/>
              <a:t>: conexión entre </a:t>
            </a:r>
            <a:r>
              <a:rPr lang="es-CL" sz="2000" dirty="0" smtClean="0"/>
              <a:t>poros</a:t>
            </a:r>
            <a:r>
              <a:rPr lang="es-CL" sz="2000" dirty="0" smtClean="0"/>
              <a:t> Permeabilidad de la roca intacta suele ser muy distinta de la permeabilidad del </a:t>
            </a:r>
            <a:r>
              <a:rPr lang="es-CL" sz="2000" dirty="0" smtClean="0"/>
              <a:t>macizo rocoso.</a:t>
            </a:r>
            <a:r>
              <a:rPr lang="es-CL" sz="2000" dirty="0" smtClean="0"/>
              <a:t> Se puede relacionar con la separación de grietas en el macizo rocoso, por lo que provee </a:t>
            </a:r>
            <a:r>
              <a:rPr lang="es-CL" sz="2000" dirty="0" smtClean="0"/>
              <a:t>un índice </a:t>
            </a:r>
            <a:r>
              <a:rPr lang="es-CL" sz="2000" dirty="0" smtClean="0"/>
              <a:t>cuantitativo de calidad del macizo rocoso.</a:t>
            </a:r>
            <a:endParaRPr lang="es-CL" sz="2000" dirty="0" smtClean="0"/>
          </a:p>
          <a:p>
            <a:r>
              <a:rPr lang="es-CL" sz="2000" b="1" dirty="0" smtClean="0"/>
              <a:t>• Durabilidad</a:t>
            </a:r>
            <a:r>
              <a:rPr lang="es-CL" sz="2000" dirty="0" smtClean="0"/>
              <a:t>: tendencia de componentes a </a:t>
            </a:r>
            <a:r>
              <a:rPr lang="es-CL" sz="2000" dirty="0" smtClean="0"/>
              <a:t>degradarse, </a:t>
            </a:r>
            <a:r>
              <a:rPr lang="es-CL" sz="2000" dirty="0" smtClean="0"/>
              <a:t>Rocas pueden alterarse rápidamente al exponerse al aire, agua, tiempo, etc</a:t>
            </a:r>
            <a:r>
              <a:rPr lang="es-CL" sz="2000" dirty="0" smtClean="0"/>
              <a:t>.</a:t>
            </a:r>
            <a:endParaRPr lang="es-CL" sz="2000" dirty="0" smtClean="0"/>
          </a:p>
          <a:p>
            <a:r>
              <a:rPr lang="es-CL" sz="2000" dirty="0" smtClean="0"/>
              <a:t>•</a:t>
            </a:r>
            <a:r>
              <a:rPr lang="es-CL" sz="2000" b="1" dirty="0" smtClean="0"/>
              <a:t> Resistencia</a:t>
            </a:r>
            <a:r>
              <a:rPr lang="es-CL" sz="2000" dirty="0" smtClean="0"/>
              <a:t>: competencia de la roca</a:t>
            </a:r>
            <a:endParaRPr lang="es-CL" sz="2000" dirty="0"/>
          </a:p>
        </p:txBody>
      </p:sp>
      <p:sp>
        <p:nvSpPr>
          <p:cNvPr id="3" name="2 Rectángulo"/>
          <p:cNvSpPr/>
          <p:nvPr/>
        </p:nvSpPr>
        <p:spPr>
          <a:xfrm>
            <a:off x="500034" y="5357826"/>
            <a:ext cx="8429684" cy="1323439"/>
          </a:xfrm>
          <a:prstGeom prst="rect">
            <a:avLst/>
          </a:prstGeom>
        </p:spPr>
        <p:txBody>
          <a:bodyPr wrap="square">
            <a:spAutoFit/>
          </a:bodyPr>
          <a:lstStyle/>
          <a:p>
            <a:r>
              <a:rPr lang="es-CL" sz="2000" dirty="0" smtClean="0"/>
              <a:t>Estas propiedades básicas no miden el comportamiento ante cambios en las condiciones de esfuerzos en la roca.</a:t>
            </a:r>
          </a:p>
          <a:p>
            <a:r>
              <a:rPr lang="es-CL" sz="2000" dirty="0" smtClean="0"/>
              <a:t>Estos índices son de la roca intacta. El macizo rocoso debe ser evaluado adicionalmente para la aplicación de interés</a:t>
            </a:r>
            <a:endParaRPr lang="es-CL"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28596" y="571481"/>
            <a:ext cx="8501122" cy="1692771"/>
          </a:xfrm>
          <a:prstGeom prst="rect">
            <a:avLst/>
          </a:prstGeom>
        </p:spPr>
        <p:txBody>
          <a:bodyPr wrap="square">
            <a:spAutoFit/>
          </a:bodyPr>
          <a:lstStyle/>
          <a:p>
            <a:r>
              <a:rPr lang="es-CL" sz="2400" b="1" dirty="0" smtClean="0"/>
              <a:t>Clasificación</a:t>
            </a:r>
            <a:r>
              <a:rPr lang="es-CL" b="1" dirty="0" smtClean="0"/>
              <a:t> de Macizo</a:t>
            </a:r>
          </a:p>
          <a:p>
            <a:r>
              <a:rPr lang="es-CL" sz="2000" dirty="0" smtClean="0"/>
              <a:t>El comportamiento de probetas en laboratorio es muy distinto al comportamiento del </a:t>
            </a:r>
            <a:r>
              <a:rPr lang="es-CL" sz="2000" dirty="0" smtClean="0"/>
              <a:t>macizo rocoso</a:t>
            </a:r>
            <a:r>
              <a:rPr lang="es-CL" sz="2000" dirty="0" smtClean="0"/>
              <a:t>, </a:t>
            </a:r>
            <a:r>
              <a:rPr lang="es-CL" sz="2000" dirty="0" smtClean="0"/>
              <a:t>producto </a:t>
            </a:r>
            <a:r>
              <a:rPr lang="es-CL" sz="2000" dirty="0" smtClean="0"/>
              <a:t>de las discontinuidades y planos de debilidad. Es necesario medir </a:t>
            </a:r>
            <a:r>
              <a:rPr lang="es-CL" sz="2000" dirty="0" smtClean="0"/>
              <a:t>el comportamiento </a:t>
            </a:r>
            <a:r>
              <a:rPr lang="es-CL" sz="2000" dirty="0" smtClean="0"/>
              <a:t>del macizo rocoso, para lo cual se han definido sistemas de clasificación </a:t>
            </a:r>
            <a:r>
              <a:rPr lang="es-CL" sz="2000" dirty="0" smtClean="0"/>
              <a:t>de macizos rocosos</a:t>
            </a:r>
            <a:endParaRPr lang="es-CL" sz="2000" dirty="0"/>
          </a:p>
        </p:txBody>
      </p:sp>
      <p:sp>
        <p:nvSpPr>
          <p:cNvPr id="8" name="7 Rectángulo"/>
          <p:cNvSpPr/>
          <p:nvPr/>
        </p:nvSpPr>
        <p:spPr>
          <a:xfrm>
            <a:off x="500034" y="2857496"/>
            <a:ext cx="7858180" cy="2246769"/>
          </a:xfrm>
          <a:prstGeom prst="rect">
            <a:avLst/>
          </a:prstGeom>
        </p:spPr>
        <p:txBody>
          <a:bodyPr wrap="square">
            <a:spAutoFit/>
          </a:bodyPr>
          <a:lstStyle/>
          <a:p>
            <a:r>
              <a:rPr lang="en-US" sz="2400" b="1" dirty="0" smtClean="0"/>
              <a:t>RQD: Rock Quality Designation Index (Deere et al., 1967</a:t>
            </a:r>
            <a:r>
              <a:rPr lang="en-US" sz="2400" b="1" dirty="0" smtClean="0"/>
              <a:t>)</a:t>
            </a:r>
          </a:p>
          <a:p>
            <a:endParaRPr lang="en-US" b="1" dirty="0" smtClean="0"/>
          </a:p>
          <a:p>
            <a:r>
              <a:rPr lang="es-CL" sz="2000" dirty="0" smtClean="0"/>
              <a:t>• RQD: % del testigo intacto de más de dos veces el diámetro del </a:t>
            </a:r>
            <a:r>
              <a:rPr lang="es-CL" sz="2000" dirty="0" smtClean="0"/>
              <a:t>testigo</a:t>
            </a:r>
          </a:p>
          <a:p>
            <a:r>
              <a:rPr lang="es-CL" sz="2000" dirty="0" smtClean="0"/>
              <a:t> </a:t>
            </a:r>
            <a:r>
              <a:rPr lang="es-CL" sz="2000" dirty="0" smtClean="0"/>
              <a:t>• A partir de testigos de sondajes de al menos 54.7 mm de diámetro.</a:t>
            </a:r>
          </a:p>
          <a:p>
            <a:r>
              <a:rPr lang="es-CL" sz="2000" dirty="0" smtClean="0"/>
              <a:t>• RQD es un parámetro direccional.</a:t>
            </a:r>
          </a:p>
          <a:p>
            <a:r>
              <a:rPr lang="es-CL" sz="2000" dirty="0" smtClean="0"/>
              <a:t>• Fracturas por manejo deben ser ignoradas.</a:t>
            </a:r>
            <a:endParaRPr lang="es-CL" sz="2000" dirty="0" smtClean="0"/>
          </a:p>
          <a:p>
            <a:endParaRPr lang="es-C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338263" y="523875"/>
            <a:ext cx="6467475" cy="581025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428604"/>
            <a:ext cx="8501122" cy="5693866"/>
          </a:xfrm>
          <a:prstGeom prst="rect">
            <a:avLst/>
          </a:prstGeom>
        </p:spPr>
        <p:txBody>
          <a:bodyPr wrap="square">
            <a:spAutoFit/>
          </a:bodyPr>
          <a:lstStyle/>
          <a:p>
            <a:r>
              <a:rPr lang="es-CL" sz="2400" b="1" dirty="0" smtClean="0"/>
              <a:t>RSR: Rock </a:t>
            </a:r>
            <a:r>
              <a:rPr lang="es-CL" sz="2400" b="1" dirty="0" err="1" smtClean="0"/>
              <a:t>Structure</a:t>
            </a:r>
            <a:r>
              <a:rPr lang="es-CL" sz="2400" b="1" dirty="0" smtClean="0"/>
              <a:t> Rating (</a:t>
            </a:r>
            <a:r>
              <a:rPr lang="es-CL" sz="2400" b="1" dirty="0" err="1" smtClean="0"/>
              <a:t>Wickham</a:t>
            </a:r>
            <a:r>
              <a:rPr lang="es-CL" sz="2400" b="1" dirty="0" smtClean="0"/>
              <a:t> et al., 1972)</a:t>
            </a:r>
          </a:p>
          <a:p>
            <a:r>
              <a:rPr lang="es-CL" sz="2000" dirty="0" smtClean="0"/>
              <a:t>Método cuantitativo para seleccionar el soporte apropiado y describir calidad del </a:t>
            </a:r>
            <a:r>
              <a:rPr lang="es-CL" sz="2000" dirty="0" smtClean="0"/>
              <a:t>macizo rocoso</a:t>
            </a:r>
            <a:endParaRPr lang="es-CL" sz="2000" dirty="0" smtClean="0"/>
          </a:p>
          <a:p>
            <a:r>
              <a:rPr lang="es-CL" sz="2000" dirty="0" smtClean="0"/>
              <a:t>RSR máximo =100</a:t>
            </a:r>
          </a:p>
          <a:p>
            <a:r>
              <a:rPr lang="es-CL" sz="2000" dirty="0" smtClean="0"/>
              <a:t>                                 </a:t>
            </a:r>
            <a:r>
              <a:rPr lang="es-CL" sz="2000" b="1" dirty="0" smtClean="0"/>
              <a:t>RSR </a:t>
            </a:r>
            <a:r>
              <a:rPr lang="es-CL" sz="2000" b="1" dirty="0" smtClean="0"/>
              <a:t>= A + B + C</a:t>
            </a:r>
          </a:p>
          <a:p>
            <a:r>
              <a:rPr lang="es-CL" sz="2000" dirty="0" smtClean="0"/>
              <a:t>• </a:t>
            </a:r>
            <a:r>
              <a:rPr lang="es-CL" sz="2000" b="1" dirty="0" smtClean="0"/>
              <a:t>A: Geología</a:t>
            </a:r>
          </a:p>
          <a:p>
            <a:r>
              <a:rPr lang="es-CL" sz="2000" dirty="0" smtClean="0"/>
              <a:t>o Origen del tipo de roca (ígneo, sedimentario o metamórfico)</a:t>
            </a:r>
          </a:p>
          <a:p>
            <a:r>
              <a:rPr lang="es-CL" sz="2000" dirty="0" smtClean="0"/>
              <a:t>o Dureza de la roca (dura, media, blanda, descompuesta)</a:t>
            </a:r>
          </a:p>
          <a:p>
            <a:r>
              <a:rPr lang="es-CL" sz="2000" dirty="0" smtClean="0"/>
              <a:t>o Estructura geológica (masiva, levemente, moderadamente, intensamente</a:t>
            </a:r>
          </a:p>
          <a:p>
            <a:r>
              <a:rPr lang="es-CL" sz="2000" dirty="0" smtClean="0"/>
              <a:t>plegada o fallada)</a:t>
            </a:r>
          </a:p>
          <a:p>
            <a:r>
              <a:rPr lang="es-CL" sz="2000" dirty="0" smtClean="0"/>
              <a:t>• </a:t>
            </a:r>
            <a:r>
              <a:rPr lang="es-CL" sz="2000" b="1" dirty="0" smtClean="0"/>
              <a:t>B: </a:t>
            </a:r>
            <a:r>
              <a:rPr lang="es-CL" sz="2000" b="1" dirty="0" smtClean="0"/>
              <a:t>Geometría </a:t>
            </a:r>
            <a:r>
              <a:rPr lang="es-CL" sz="2000" dirty="0" smtClean="0"/>
              <a:t> </a:t>
            </a:r>
            <a:r>
              <a:rPr lang="es-CL" sz="2000" dirty="0" smtClean="0"/>
              <a:t>Patrones de discontinuidad con respecto a la dirección del </a:t>
            </a:r>
            <a:r>
              <a:rPr lang="es-CL" sz="2000" dirty="0" smtClean="0"/>
              <a:t>túnel</a:t>
            </a:r>
            <a:endParaRPr lang="es-CL" sz="2000" dirty="0" smtClean="0"/>
          </a:p>
          <a:p>
            <a:r>
              <a:rPr lang="es-CL" sz="2000" dirty="0" smtClean="0"/>
              <a:t>o Espaciamiento de fracturas</a:t>
            </a:r>
          </a:p>
          <a:p>
            <a:r>
              <a:rPr lang="es-CL" sz="2000" dirty="0" smtClean="0"/>
              <a:t>o Orientación de fracturas (manteo e inclinación)</a:t>
            </a:r>
          </a:p>
          <a:p>
            <a:r>
              <a:rPr lang="es-CL" sz="2000" dirty="0" smtClean="0"/>
              <a:t>o Dirección del túnel</a:t>
            </a:r>
          </a:p>
          <a:p>
            <a:r>
              <a:rPr lang="es-CL" sz="2000" dirty="0" smtClean="0"/>
              <a:t>• </a:t>
            </a:r>
            <a:r>
              <a:rPr lang="es-CL" sz="2000" b="1" dirty="0" smtClean="0"/>
              <a:t>C: Aguas subterráneas y condición de fisuras</a:t>
            </a:r>
          </a:p>
          <a:p>
            <a:r>
              <a:rPr lang="es-CL" sz="2000" dirty="0" smtClean="0"/>
              <a:t>o Calidad del macizo rocoso basado en A y B</a:t>
            </a:r>
          </a:p>
          <a:p>
            <a:r>
              <a:rPr lang="es-CL" sz="2000" dirty="0" smtClean="0"/>
              <a:t>o Condición de fisura (buena, mediana, mala)</a:t>
            </a:r>
          </a:p>
          <a:p>
            <a:r>
              <a:rPr lang="es-CL" sz="2000" dirty="0" smtClean="0"/>
              <a:t>o Cantidad de flujo de agua</a:t>
            </a:r>
            <a:endParaRPr lang="es-CL"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28596" y="889844"/>
            <a:ext cx="8286808" cy="5139869"/>
          </a:xfrm>
          <a:prstGeom prst="rect">
            <a:avLst/>
          </a:prstGeom>
        </p:spPr>
        <p:txBody>
          <a:bodyPr wrap="square">
            <a:spAutoFit/>
          </a:bodyPr>
          <a:lstStyle/>
          <a:p>
            <a:r>
              <a:rPr lang="en-US" sz="2400" b="1" dirty="0" smtClean="0"/>
              <a:t>RMR: Rock Mass Rating (</a:t>
            </a:r>
            <a:r>
              <a:rPr lang="en-US" sz="2400" b="1" dirty="0" err="1" smtClean="0"/>
              <a:t>Bieniawski</a:t>
            </a:r>
            <a:r>
              <a:rPr lang="en-US" sz="2400" b="1" dirty="0" smtClean="0"/>
              <a:t>, 1976 – 1989</a:t>
            </a:r>
            <a:r>
              <a:rPr lang="en-US" sz="2400" b="1" dirty="0" smtClean="0"/>
              <a:t>)</a:t>
            </a:r>
          </a:p>
          <a:p>
            <a:endParaRPr lang="en-US" sz="2400" b="1" dirty="0" smtClean="0"/>
          </a:p>
          <a:p>
            <a:r>
              <a:rPr lang="es-CL" sz="2000" dirty="0" smtClean="0"/>
              <a:t>Combina 6 factores asignándoles puntajes</a:t>
            </a:r>
            <a:r>
              <a:rPr lang="es-CL" sz="2000" dirty="0" smtClean="0"/>
              <a:t>:</a:t>
            </a:r>
          </a:p>
          <a:p>
            <a:endParaRPr lang="es-CL" sz="2000" dirty="0" smtClean="0"/>
          </a:p>
          <a:p>
            <a:r>
              <a:rPr lang="es-CL" sz="2000" b="1" dirty="0" smtClean="0"/>
              <a:t>• Resistencia a la compresión </a:t>
            </a:r>
            <a:r>
              <a:rPr lang="es-CL" sz="2000" b="1" dirty="0" err="1" smtClean="0"/>
              <a:t>uniaxial</a:t>
            </a:r>
            <a:endParaRPr lang="es-CL" sz="2000" b="1" dirty="0" smtClean="0"/>
          </a:p>
          <a:p>
            <a:r>
              <a:rPr lang="es-CL" sz="2000" dirty="0" smtClean="0"/>
              <a:t>    o </a:t>
            </a:r>
            <a:r>
              <a:rPr lang="es-CL" sz="2000" dirty="0" smtClean="0"/>
              <a:t>Laboratorio</a:t>
            </a:r>
          </a:p>
          <a:p>
            <a:r>
              <a:rPr lang="es-CL" sz="2000" dirty="0" smtClean="0"/>
              <a:t>    o </a:t>
            </a:r>
            <a:r>
              <a:rPr lang="es-CL" sz="2000" dirty="0" smtClean="0"/>
              <a:t>Ensayo de carga puntual en terreno</a:t>
            </a:r>
          </a:p>
          <a:p>
            <a:r>
              <a:rPr lang="es-CL" sz="2000" b="1" dirty="0" smtClean="0"/>
              <a:t>• RQD:</a:t>
            </a:r>
          </a:p>
          <a:p>
            <a:r>
              <a:rPr lang="es-CL" sz="2000" dirty="0" smtClean="0"/>
              <a:t>    o </a:t>
            </a:r>
            <a:r>
              <a:rPr lang="es-CL" sz="2000" dirty="0" smtClean="0"/>
              <a:t>% de recuperación de testigo de largo &gt; 2 veces el diámetro</a:t>
            </a:r>
          </a:p>
          <a:p>
            <a:r>
              <a:rPr lang="es-CL" sz="2000" b="1" dirty="0" smtClean="0"/>
              <a:t>• Espaciamiento de discontinuidades (se mide en testigos)</a:t>
            </a:r>
          </a:p>
          <a:p>
            <a:r>
              <a:rPr lang="es-CL" sz="2000" dirty="0" smtClean="0"/>
              <a:t>    o </a:t>
            </a:r>
            <a:r>
              <a:rPr lang="es-CL" sz="2000" dirty="0" smtClean="0"/>
              <a:t>Se asume que la roca tiene 3 conjuntos de fracturas</a:t>
            </a:r>
          </a:p>
          <a:p>
            <a:r>
              <a:rPr lang="es-CL" sz="2000" dirty="0" smtClean="0"/>
              <a:t>    o </a:t>
            </a:r>
            <a:r>
              <a:rPr lang="es-CL" sz="2000" dirty="0" smtClean="0"/>
              <a:t>Se utiliza el sistema más relevante</a:t>
            </a:r>
          </a:p>
          <a:p>
            <a:r>
              <a:rPr lang="es-CL" sz="2000" b="1" dirty="0" smtClean="0"/>
              <a:t>• Condición de discontinuidades</a:t>
            </a:r>
          </a:p>
          <a:p>
            <a:r>
              <a:rPr lang="es-CL" sz="2000" dirty="0" smtClean="0"/>
              <a:t>    o </a:t>
            </a:r>
            <a:r>
              <a:rPr lang="es-CL" sz="2000" dirty="0" smtClean="0"/>
              <a:t>Descripción de “aspereza” de la superficie</a:t>
            </a:r>
          </a:p>
          <a:p>
            <a:r>
              <a:rPr lang="es-CL" sz="2000" dirty="0" smtClean="0"/>
              <a:t>    o </a:t>
            </a:r>
            <a:r>
              <a:rPr lang="es-CL" sz="2000" dirty="0" smtClean="0"/>
              <a:t>Material de relleno</a:t>
            </a:r>
          </a:p>
          <a:p>
            <a:r>
              <a:rPr lang="es-CL" sz="2000" dirty="0" smtClean="0"/>
              <a:t>    o </a:t>
            </a:r>
            <a:r>
              <a:rPr lang="es-CL" sz="2000" dirty="0" smtClean="0"/>
              <a:t>Usar el más liso y desfavorable</a:t>
            </a:r>
            <a:endParaRPr lang="es-CL"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357166"/>
            <a:ext cx="8143932" cy="3477875"/>
          </a:xfrm>
          <a:prstGeom prst="rect">
            <a:avLst/>
          </a:prstGeom>
        </p:spPr>
        <p:txBody>
          <a:bodyPr wrap="square">
            <a:spAutoFit/>
          </a:bodyPr>
          <a:lstStyle/>
          <a:p>
            <a:r>
              <a:rPr lang="es-CL" sz="2000" b="1" dirty="0" smtClean="0"/>
              <a:t>• Aguas subterráneas</a:t>
            </a:r>
          </a:p>
          <a:p>
            <a:r>
              <a:rPr lang="es-CL" sz="2000" dirty="0" smtClean="0"/>
              <a:t>    o </a:t>
            </a:r>
            <a:r>
              <a:rPr lang="es-CL" sz="2000" dirty="0" smtClean="0"/>
              <a:t>Flujo de agua en excavación subterránea (si está disponible)</a:t>
            </a:r>
          </a:p>
          <a:p>
            <a:r>
              <a:rPr lang="es-CL" sz="2000" dirty="0" smtClean="0"/>
              <a:t>    o </a:t>
            </a:r>
            <a:r>
              <a:rPr lang="es-CL" sz="2000" dirty="0" smtClean="0"/>
              <a:t>Presión de agua en discontinuidades</a:t>
            </a:r>
          </a:p>
          <a:p>
            <a:r>
              <a:rPr lang="es-CL" sz="2000" dirty="0" smtClean="0"/>
              <a:t>    o </a:t>
            </a:r>
            <a:r>
              <a:rPr lang="es-CL" sz="2000" dirty="0" smtClean="0"/>
              <a:t>Se puede usar también el testigo</a:t>
            </a:r>
          </a:p>
          <a:p>
            <a:r>
              <a:rPr lang="es-CL" sz="2000" b="1" dirty="0" smtClean="0"/>
              <a:t>• Orientación de discontinuidades</a:t>
            </a:r>
          </a:p>
          <a:p>
            <a:r>
              <a:rPr lang="es-CL" sz="2000" dirty="0" smtClean="0"/>
              <a:t>     o </a:t>
            </a:r>
            <a:r>
              <a:rPr lang="es-CL" sz="2000" dirty="0" smtClean="0"/>
              <a:t>Depende de aplicación</a:t>
            </a:r>
          </a:p>
          <a:p>
            <a:r>
              <a:rPr lang="es-CL" sz="2000" dirty="0" smtClean="0"/>
              <a:t>     o </a:t>
            </a:r>
            <a:r>
              <a:rPr lang="es-CL" sz="2000" dirty="0" smtClean="0"/>
              <a:t>No es fácil de determinar</a:t>
            </a:r>
          </a:p>
          <a:p>
            <a:r>
              <a:rPr lang="es-CL" sz="2000" dirty="0" smtClean="0"/>
              <a:t>     o </a:t>
            </a:r>
            <a:r>
              <a:rPr lang="es-CL" sz="2000" dirty="0" smtClean="0"/>
              <a:t>Cámaras en sondajes</a:t>
            </a:r>
          </a:p>
          <a:p>
            <a:r>
              <a:rPr lang="es-CL" sz="2000" dirty="0" smtClean="0"/>
              <a:t>     o </a:t>
            </a:r>
            <a:r>
              <a:rPr lang="es-CL" sz="2000" dirty="0" smtClean="0"/>
              <a:t>Mapeo de piques</a:t>
            </a:r>
          </a:p>
          <a:p>
            <a:r>
              <a:rPr lang="es-CL" sz="2000" dirty="0" smtClean="0"/>
              <a:t>La clasificación se utiliza para definir soporte (fortificación) y como guía en la elección </a:t>
            </a:r>
            <a:r>
              <a:rPr lang="es-CL" sz="2000" dirty="0" smtClean="0"/>
              <a:t>de métodos </a:t>
            </a:r>
            <a:r>
              <a:rPr lang="es-CL" sz="2000" dirty="0" smtClean="0"/>
              <a:t>de explotación subterráneos.</a:t>
            </a:r>
            <a:endParaRPr lang="es-CL" sz="2000" dirty="0"/>
          </a:p>
        </p:txBody>
      </p:sp>
      <p:sp>
        <p:nvSpPr>
          <p:cNvPr id="3" name="2 Rectángulo"/>
          <p:cNvSpPr/>
          <p:nvPr/>
        </p:nvSpPr>
        <p:spPr>
          <a:xfrm>
            <a:off x="642910" y="4214818"/>
            <a:ext cx="8072494" cy="2308324"/>
          </a:xfrm>
          <a:prstGeom prst="rect">
            <a:avLst/>
          </a:prstGeom>
        </p:spPr>
        <p:txBody>
          <a:bodyPr wrap="square">
            <a:spAutoFit/>
          </a:bodyPr>
          <a:lstStyle/>
          <a:p>
            <a:r>
              <a:rPr lang="en-US" sz="2400" b="1" dirty="0" smtClean="0"/>
              <a:t>MRMR: Modified Rock Mass Rating (</a:t>
            </a:r>
            <a:r>
              <a:rPr lang="en-US" sz="2400" b="1" dirty="0" err="1" smtClean="0"/>
              <a:t>Laubsher</a:t>
            </a:r>
            <a:r>
              <a:rPr lang="en-US" sz="2400" b="1" dirty="0" smtClean="0"/>
              <a:t>, 1977, 1984)</a:t>
            </a:r>
          </a:p>
          <a:p>
            <a:r>
              <a:rPr lang="es-CL" sz="2000" dirty="0" smtClean="0"/>
              <a:t>Ajusta el RMR para considerar:</a:t>
            </a:r>
          </a:p>
          <a:p>
            <a:r>
              <a:rPr lang="es-CL" sz="2000" dirty="0" smtClean="0"/>
              <a:t>• Esfuerzos in situ e inducidos</a:t>
            </a:r>
          </a:p>
          <a:p>
            <a:r>
              <a:rPr lang="es-CL" sz="2000" dirty="0" smtClean="0"/>
              <a:t>• Efectos de tronadura y alteración por exposición de la roca fresca al ambiente</a:t>
            </a:r>
          </a:p>
          <a:p>
            <a:r>
              <a:rPr lang="es-CL" sz="2000" dirty="0" smtClean="0"/>
              <a:t>Modificaciones fueron hechas inicialmente para condiciones en minas de block caving</a:t>
            </a:r>
            <a:endParaRPr lang="es-CL"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335846"/>
            <a:ext cx="8001056" cy="5078313"/>
          </a:xfrm>
          <a:prstGeom prst="rect">
            <a:avLst/>
          </a:prstGeom>
        </p:spPr>
        <p:txBody>
          <a:bodyPr wrap="square">
            <a:spAutoFit/>
          </a:bodyPr>
          <a:lstStyle/>
          <a:p>
            <a:r>
              <a:rPr lang="es-CL" sz="2400" b="1" dirty="0" smtClean="0"/>
              <a:t>Q: Rock </a:t>
            </a:r>
            <a:r>
              <a:rPr lang="es-CL" sz="2400" b="1" dirty="0" err="1" smtClean="0"/>
              <a:t>Tunneling</a:t>
            </a:r>
            <a:r>
              <a:rPr lang="es-CL" sz="2400" b="1" dirty="0" smtClean="0"/>
              <a:t> </a:t>
            </a:r>
            <a:r>
              <a:rPr lang="es-CL" sz="2400" b="1" dirty="0" err="1" smtClean="0"/>
              <a:t>Quality</a:t>
            </a:r>
            <a:r>
              <a:rPr lang="es-CL" sz="2400" b="1" dirty="0" smtClean="0"/>
              <a:t> </a:t>
            </a:r>
            <a:r>
              <a:rPr lang="es-CL" sz="2400" b="1" dirty="0" err="1" smtClean="0"/>
              <a:t>Index</a:t>
            </a:r>
            <a:r>
              <a:rPr lang="es-CL" sz="2400" b="1" dirty="0" smtClean="0"/>
              <a:t> (</a:t>
            </a:r>
            <a:r>
              <a:rPr lang="es-CL" sz="2400" b="1" dirty="0" err="1" smtClean="0"/>
              <a:t>Barton</a:t>
            </a:r>
            <a:r>
              <a:rPr lang="es-CL" sz="2400" b="1" dirty="0" smtClean="0"/>
              <a:t> et al., 1974</a:t>
            </a:r>
            <a:r>
              <a:rPr lang="es-CL" sz="2400" b="1" dirty="0" smtClean="0"/>
              <a:t>)</a:t>
            </a:r>
          </a:p>
          <a:p>
            <a:r>
              <a:rPr lang="es-CL" sz="2000" dirty="0" smtClean="0"/>
              <a:t>Q </a:t>
            </a:r>
            <a:r>
              <a:rPr lang="es-CL" sz="2000" dirty="0" smtClean="0"/>
              <a:t>varía en escala logarítmica de </a:t>
            </a:r>
            <a:r>
              <a:rPr lang="es-CL" sz="2000" dirty="0" smtClean="0"/>
              <a:t>0.001-1000</a:t>
            </a:r>
            <a:endParaRPr lang="es-CL" sz="2000" dirty="0" smtClean="0"/>
          </a:p>
          <a:p>
            <a:r>
              <a:rPr lang="es-CL" sz="2000" dirty="0" smtClean="0"/>
              <a:t>                          Q </a:t>
            </a:r>
            <a:r>
              <a:rPr lang="es-CL" sz="2000" dirty="0" smtClean="0"/>
              <a:t>= (RQD / </a:t>
            </a:r>
            <a:r>
              <a:rPr lang="es-CL" sz="2000" dirty="0" err="1" smtClean="0"/>
              <a:t>Jn</a:t>
            </a:r>
            <a:r>
              <a:rPr lang="es-CL" sz="2000" dirty="0" smtClean="0"/>
              <a:t>) x (</a:t>
            </a:r>
            <a:r>
              <a:rPr lang="es-CL" sz="2000" dirty="0" err="1" smtClean="0"/>
              <a:t>Jr</a:t>
            </a:r>
            <a:r>
              <a:rPr lang="es-CL" sz="2000" dirty="0" smtClean="0"/>
              <a:t> / </a:t>
            </a:r>
            <a:r>
              <a:rPr lang="es-CL" sz="2000" dirty="0" err="1" smtClean="0"/>
              <a:t>Ja</a:t>
            </a:r>
            <a:r>
              <a:rPr lang="es-CL" sz="2000" dirty="0" smtClean="0"/>
              <a:t>) x (</a:t>
            </a:r>
            <a:r>
              <a:rPr lang="es-CL" sz="2000" dirty="0" err="1" smtClean="0"/>
              <a:t>Jw</a:t>
            </a:r>
            <a:r>
              <a:rPr lang="es-CL" sz="2000" dirty="0" smtClean="0"/>
              <a:t> / SRF</a:t>
            </a:r>
            <a:r>
              <a:rPr lang="es-CL" sz="2000" dirty="0" smtClean="0"/>
              <a:t>)</a:t>
            </a:r>
          </a:p>
          <a:p>
            <a:endParaRPr lang="es-CL" sz="2000" dirty="0" smtClean="0"/>
          </a:p>
          <a:p>
            <a:r>
              <a:rPr lang="en-US" sz="2000" dirty="0" smtClean="0"/>
              <a:t>• RQD </a:t>
            </a:r>
            <a:r>
              <a:rPr lang="en-US" sz="2000" dirty="0" smtClean="0"/>
              <a:t>: </a:t>
            </a:r>
            <a:r>
              <a:rPr lang="en-US" sz="2000" dirty="0" smtClean="0"/>
              <a:t>Rock Quality Designation</a:t>
            </a:r>
          </a:p>
          <a:p>
            <a:r>
              <a:rPr lang="es-CL" sz="2000" dirty="0" smtClean="0"/>
              <a:t>• </a:t>
            </a:r>
            <a:r>
              <a:rPr lang="es-CL" sz="2000" dirty="0" err="1" smtClean="0"/>
              <a:t>Jn</a:t>
            </a:r>
            <a:r>
              <a:rPr lang="es-CL" sz="2000" dirty="0" smtClean="0"/>
              <a:t>:  </a:t>
            </a:r>
            <a:r>
              <a:rPr lang="es-CL" sz="2000" dirty="0" smtClean="0"/>
              <a:t>Número de sistemas de discontinuidad</a:t>
            </a:r>
          </a:p>
          <a:p>
            <a:r>
              <a:rPr lang="es-CL" sz="2000" dirty="0" smtClean="0"/>
              <a:t>• </a:t>
            </a:r>
            <a:r>
              <a:rPr lang="es-CL" sz="2000" dirty="0" err="1" smtClean="0"/>
              <a:t>Jr</a:t>
            </a:r>
            <a:r>
              <a:rPr lang="es-CL" sz="2000" dirty="0" smtClean="0"/>
              <a:t> </a:t>
            </a:r>
            <a:r>
              <a:rPr lang="es-CL" sz="2000" dirty="0" smtClean="0"/>
              <a:t>: </a:t>
            </a:r>
            <a:r>
              <a:rPr lang="es-CL" sz="2000" dirty="0" smtClean="0"/>
              <a:t>Número de rugosidad de discontinuidades</a:t>
            </a:r>
          </a:p>
          <a:p>
            <a:r>
              <a:rPr lang="es-CL" sz="2000" dirty="0" smtClean="0"/>
              <a:t>• </a:t>
            </a:r>
            <a:r>
              <a:rPr lang="es-CL" sz="2000" dirty="0" err="1" smtClean="0"/>
              <a:t>Ja</a:t>
            </a:r>
            <a:r>
              <a:rPr lang="es-CL" sz="2000" dirty="0" smtClean="0"/>
              <a:t> </a:t>
            </a:r>
            <a:r>
              <a:rPr lang="es-CL" sz="2000" dirty="0" smtClean="0"/>
              <a:t>: </a:t>
            </a:r>
            <a:r>
              <a:rPr lang="es-CL" sz="2000" dirty="0" smtClean="0"/>
              <a:t>Número de alteración de discontinuidades</a:t>
            </a:r>
          </a:p>
          <a:p>
            <a:r>
              <a:rPr lang="es-CL" sz="2000" dirty="0" smtClean="0"/>
              <a:t>• </a:t>
            </a:r>
            <a:r>
              <a:rPr lang="es-CL" sz="2000" dirty="0" err="1" smtClean="0"/>
              <a:t>Jw</a:t>
            </a:r>
            <a:r>
              <a:rPr lang="es-CL" sz="2000" dirty="0" smtClean="0"/>
              <a:t> </a:t>
            </a:r>
            <a:r>
              <a:rPr lang="es-CL" sz="2000" dirty="0" smtClean="0"/>
              <a:t>: </a:t>
            </a:r>
            <a:r>
              <a:rPr lang="es-CL" sz="2000" dirty="0" smtClean="0"/>
              <a:t>Factor de reducción por agua en discontinuidades</a:t>
            </a:r>
          </a:p>
          <a:p>
            <a:r>
              <a:rPr lang="en-US" sz="2000" dirty="0" smtClean="0"/>
              <a:t>• SRF </a:t>
            </a:r>
            <a:r>
              <a:rPr lang="en-US" sz="2000" dirty="0" smtClean="0"/>
              <a:t>: </a:t>
            </a:r>
            <a:r>
              <a:rPr lang="en-US" sz="2000" dirty="0" smtClean="0"/>
              <a:t>Stress reduction factor</a:t>
            </a:r>
          </a:p>
          <a:p>
            <a:r>
              <a:rPr lang="es-CL" sz="2000" dirty="0" smtClean="0"/>
              <a:t>Se puede asociar un significado a los tres cuocientes de la fórmula:</a:t>
            </a:r>
          </a:p>
          <a:p>
            <a:r>
              <a:rPr lang="es-CL" sz="2000" dirty="0" smtClean="0"/>
              <a:t>• (RQD / </a:t>
            </a:r>
            <a:r>
              <a:rPr lang="es-CL" sz="2000" dirty="0" err="1" smtClean="0"/>
              <a:t>Jn</a:t>
            </a:r>
            <a:r>
              <a:rPr lang="es-CL" sz="2000" dirty="0" smtClean="0"/>
              <a:t>)  </a:t>
            </a:r>
            <a:r>
              <a:rPr lang="es-CL" sz="2000" dirty="0" smtClean="0"/>
              <a:t>mide tamaño de bloques</a:t>
            </a:r>
          </a:p>
          <a:p>
            <a:r>
              <a:rPr lang="es-CL" sz="2000" dirty="0" smtClean="0"/>
              <a:t>• (</a:t>
            </a:r>
            <a:r>
              <a:rPr lang="es-CL" sz="2000" dirty="0" err="1" smtClean="0"/>
              <a:t>Jr</a:t>
            </a:r>
            <a:r>
              <a:rPr lang="es-CL" sz="2000" dirty="0" smtClean="0"/>
              <a:t> / </a:t>
            </a:r>
            <a:r>
              <a:rPr lang="es-CL" sz="2000" dirty="0" err="1" smtClean="0"/>
              <a:t>Ja</a:t>
            </a:r>
            <a:r>
              <a:rPr lang="es-CL" sz="2000" dirty="0" smtClean="0"/>
              <a:t>)  </a:t>
            </a:r>
            <a:r>
              <a:rPr lang="es-CL" sz="2000" dirty="0" smtClean="0"/>
              <a:t>rugosidad y fricción de discontinuidades (resistencia al cizalle </a:t>
            </a:r>
            <a:r>
              <a:rPr lang="es-CL" sz="2000" dirty="0" smtClean="0"/>
              <a:t>entre bloques</a:t>
            </a:r>
            <a:r>
              <a:rPr lang="es-CL" sz="2000" dirty="0" smtClean="0"/>
              <a:t>)</a:t>
            </a:r>
          </a:p>
          <a:p>
            <a:r>
              <a:rPr lang="es-CL" sz="2000" dirty="0" smtClean="0"/>
              <a:t>• (</a:t>
            </a:r>
            <a:r>
              <a:rPr lang="es-CL" sz="2000" dirty="0" err="1" smtClean="0"/>
              <a:t>Jw</a:t>
            </a:r>
            <a:r>
              <a:rPr lang="es-CL" sz="2000" dirty="0" smtClean="0"/>
              <a:t> / SRF</a:t>
            </a:r>
            <a:r>
              <a:rPr lang="es-CL" sz="2000" dirty="0" smtClean="0"/>
              <a:t>):  </a:t>
            </a:r>
            <a:r>
              <a:rPr lang="es-CL" sz="2000" dirty="0" smtClean="0"/>
              <a:t>parámetros de esfuerzos</a:t>
            </a:r>
          </a:p>
          <a:p>
            <a:r>
              <a:rPr lang="es-CL" sz="2000" dirty="0" smtClean="0"/>
              <a:t>Correlación propuesta por </a:t>
            </a:r>
            <a:r>
              <a:rPr lang="es-CL" sz="2000" dirty="0" smtClean="0"/>
              <a:t>Bieniawski:  </a:t>
            </a:r>
            <a:r>
              <a:rPr lang="sv-SE" sz="2000" dirty="0" smtClean="0"/>
              <a:t>RMR </a:t>
            </a:r>
            <a:r>
              <a:rPr lang="sv-SE" sz="2000" dirty="0" smtClean="0"/>
              <a:t>= 9 log Q + 44</a:t>
            </a:r>
            <a:endParaRPr lang="es-CL" sz="2000" dirty="0"/>
          </a:p>
        </p:txBody>
      </p:sp>
      <p:sp>
        <p:nvSpPr>
          <p:cNvPr id="3" name="2 Rectángulo"/>
          <p:cNvSpPr/>
          <p:nvPr/>
        </p:nvSpPr>
        <p:spPr>
          <a:xfrm>
            <a:off x="285720" y="5572140"/>
            <a:ext cx="8143932" cy="707886"/>
          </a:xfrm>
          <a:prstGeom prst="rect">
            <a:avLst/>
          </a:prstGeom>
        </p:spPr>
        <p:txBody>
          <a:bodyPr wrap="square">
            <a:spAutoFit/>
          </a:bodyPr>
          <a:lstStyle/>
          <a:p>
            <a:r>
              <a:rPr lang="es-CL" sz="2000" b="1" dirty="0" smtClean="0"/>
              <a:t>Todos estos métodos pueden usarse para determinar la estabilidad de las excavaciones </a:t>
            </a:r>
            <a:r>
              <a:rPr lang="es-CL" sz="2000" b="1" dirty="0" smtClean="0"/>
              <a:t>y definir </a:t>
            </a:r>
            <a:r>
              <a:rPr lang="es-CL" sz="2000" b="1" dirty="0" smtClean="0"/>
              <a:t>la fortificación necesaria</a:t>
            </a:r>
            <a:endParaRPr lang="es-CL" sz="20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48" y="357166"/>
            <a:ext cx="3312573" cy="461665"/>
          </a:xfrm>
          <a:prstGeom prst="rect">
            <a:avLst/>
          </a:prstGeom>
        </p:spPr>
        <p:txBody>
          <a:bodyPr wrap="none">
            <a:spAutoFit/>
          </a:bodyPr>
          <a:lstStyle/>
          <a:p>
            <a:r>
              <a:rPr lang="es-CL" sz="2400" b="1" dirty="0" smtClean="0"/>
              <a:t>Modos de Falla de Rocas</a:t>
            </a:r>
            <a:endParaRPr lang="es-CL" sz="2400" dirty="0"/>
          </a:p>
        </p:txBody>
      </p:sp>
      <p:sp>
        <p:nvSpPr>
          <p:cNvPr id="3" name="2 Rectángulo"/>
          <p:cNvSpPr/>
          <p:nvPr/>
        </p:nvSpPr>
        <p:spPr>
          <a:xfrm>
            <a:off x="500034" y="1071546"/>
            <a:ext cx="4572000" cy="1631216"/>
          </a:xfrm>
          <a:prstGeom prst="rect">
            <a:avLst/>
          </a:prstGeom>
        </p:spPr>
        <p:txBody>
          <a:bodyPr>
            <a:spAutoFit/>
          </a:bodyPr>
          <a:lstStyle/>
          <a:p>
            <a:r>
              <a:rPr lang="es-CL" sz="2000" b="1" dirty="0" smtClean="0"/>
              <a:t>Flexión:</a:t>
            </a:r>
          </a:p>
          <a:p>
            <a:r>
              <a:rPr lang="es-CL" sz="2000" dirty="0" smtClean="0"/>
              <a:t>• Falla por propagación de grietas de tensión</a:t>
            </a:r>
          </a:p>
          <a:p>
            <a:r>
              <a:rPr lang="es-CL" sz="2000" dirty="0" smtClean="0"/>
              <a:t>• Techo de labor en roca estratificada</a:t>
            </a:r>
          </a:p>
          <a:p>
            <a:r>
              <a:rPr lang="es-CL" sz="2000" dirty="0" smtClean="0"/>
              <a:t>• Fallamiento por peso propio</a:t>
            </a:r>
            <a:endParaRPr lang="es-CL" sz="2000" dirty="0"/>
          </a:p>
        </p:txBody>
      </p:sp>
      <p:pic>
        <p:nvPicPr>
          <p:cNvPr id="4098" name="Picture 2"/>
          <p:cNvPicPr>
            <a:picLocks noChangeAspect="1" noChangeArrowheads="1"/>
          </p:cNvPicPr>
          <p:nvPr/>
        </p:nvPicPr>
        <p:blipFill>
          <a:blip r:embed="rId2" cstate="print"/>
          <a:srcRect/>
          <a:stretch>
            <a:fillRect/>
          </a:stretch>
        </p:blipFill>
        <p:spPr bwMode="auto">
          <a:xfrm>
            <a:off x="1357290" y="3000372"/>
            <a:ext cx="5072098" cy="314327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571480"/>
            <a:ext cx="8215370" cy="1692771"/>
          </a:xfrm>
          <a:prstGeom prst="rect">
            <a:avLst/>
          </a:prstGeom>
        </p:spPr>
        <p:txBody>
          <a:bodyPr wrap="square">
            <a:spAutoFit/>
          </a:bodyPr>
          <a:lstStyle/>
          <a:p>
            <a:r>
              <a:rPr lang="es-CL" sz="2400" dirty="0" smtClean="0"/>
              <a:t>Cizalle:</a:t>
            </a:r>
          </a:p>
          <a:p>
            <a:r>
              <a:rPr lang="es-CL" sz="2000" dirty="0" smtClean="0"/>
              <a:t>• Generación </a:t>
            </a:r>
            <a:r>
              <a:rPr lang="es-CL" sz="2000" dirty="0" smtClean="0"/>
              <a:t>de superficie </a:t>
            </a:r>
            <a:r>
              <a:rPr lang="es-CL" sz="2000" dirty="0" smtClean="0"/>
              <a:t>de </a:t>
            </a:r>
            <a:r>
              <a:rPr lang="es-CL" sz="2000" dirty="0" smtClean="0"/>
              <a:t>ruptura donde </a:t>
            </a:r>
            <a:r>
              <a:rPr lang="es-CL" sz="2000" dirty="0" smtClean="0"/>
              <a:t>los </a:t>
            </a:r>
            <a:r>
              <a:rPr lang="es-CL" sz="2000" dirty="0" smtClean="0"/>
              <a:t>esfuerzos de corte se concentran</a:t>
            </a:r>
            <a:endParaRPr lang="es-CL" sz="2000" dirty="0" smtClean="0"/>
          </a:p>
          <a:p>
            <a:r>
              <a:rPr lang="es-CL" sz="2000" dirty="0" smtClean="0"/>
              <a:t>• Roca se </a:t>
            </a:r>
            <a:r>
              <a:rPr lang="es-CL" sz="2000" dirty="0" smtClean="0"/>
              <a:t>relaja fracturándose </a:t>
            </a:r>
            <a:r>
              <a:rPr lang="es-CL" sz="2000" dirty="0" smtClean="0"/>
              <a:t>y </a:t>
            </a:r>
            <a:r>
              <a:rPr lang="es-CL" sz="2000" dirty="0" smtClean="0"/>
              <a:t>linera el </a:t>
            </a:r>
            <a:r>
              <a:rPr lang="es-CL" sz="2000" dirty="0" smtClean="0"/>
              <a:t>esfuerzo</a:t>
            </a:r>
          </a:p>
          <a:p>
            <a:r>
              <a:rPr lang="es-CL" sz="2000" dirty="0" smtClean="0"/>
              <a:t>• También generado </a:t>
            </a:r>
            <a:r>
              <a:rPr lang="es-CL" sz="2000" dirty="0" smtClean="0"/>
              <a:t>de manera </a:t>
            </a:r>
            <a:r>
              <a:rPr lang="es-CL" sz="2000" dirty="0" smtClean="0"/>
              <a:t>indirecta </a:t>
            </a:r>
            <a:r>
              <a:rPr lang="es-CL" sz="2000" dirty="0" smtClean="0"/>
              <a:t>con herramientas de perforación</a:t>
            </a:r>
            <a:endParaRPr lang="es-CL" sz="2000" dirty="0"/>
          </a:p>
        </p:txBody>
      </p:sp>
      <p:pic>
        <p:nvPicPr>
          <p:cNvPr id="5122" name="Picture 2"/>
          <p:cNvPicPr>
            <a:picLocks noChangeAspect="1" noChangeArrowheads="1"/>
          </p:cNvPicPr>
          <p:nvPr/>
        </p:nvPicPr>
        <p:blipFill>
          <a:blip r:embed="rId2" cstate="print"/>
          <a:srcRect/>
          <a:stretch>
            <a:fillRect/>
          </a:stretch>
        </p:blipFill>
        <p:spPr bwMode="auto">
          <a:xfrm>
            <a:off x="571472" y="2428868"/>
            <a:ext cx="4524375" cy="388620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5214942" y="2714620"/>
            <a:ext cx="3214710" cy="278608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57158" y="357166"/>
            <a:ext cx="8358246" cy="1077218"/>
          </a:xfrm>
          <a:prstGeom prst="rect">
            <a:avLst/>
          </a:prstGeom>
        </p:spPr>
        <p:txBody>
          <a:bodyPr wrap="square">
            <a:spAutoFit/>
          </a:bodyPr>
          <a:lstStyle/>
          <a:p>
            <a:r>
              <a:rPr lang="es-CL" sz="2400" b="1" dirty="0" smtClean="0"/>
              <a:t>Tracción directa:</a:t>
            </a:r>
          </a:p>
          <a:p>
            <a:r>
              <a:rPr lang="es-CL" sz="2000" dirty="0" smtClean="0"/>
              <a:t>• Puede producirse </a:t>
            </a:r>
            <a:r>
              <a:rPr lang="es-CL" sz="2000" dirty="0" smtClean="0"/>
              <a:t>al superarse </a:t>
            </a:r>
            <a:r>
              <a:rPr lang="es-CL" sz="2000" dirty="0" smtClean="0"/>
              <a:t>la </a:t>
            </a:r>
            <a:r>
              <a:rPr lang="es-CL" sz="2000" dirty="0" smtClean="0"/>
              <a:t>fricción por </a:t>
            </a:r>
            <a:r>
              <a:rPr lang="es-CL" sz="2000" dirty="0" smtClean="0"/>
              <a:t>gravedad</a:t>
            </a:r>
          </a:p>
          <a:p>
            <a:r>
              <a:rPr lang="es-CL" sz="2000" dirty="0" smtClean="0"/>
              <a:t>• Fractura en planos </a:t>
            </a:r>
            <a:r>
              <a:rPr lang="es-CL" sz="2000" dirty="0" smtClean="0"/>
              <a:t>no conectados</a:t>
            </a:r>
            <a:r>
              <a:rPr lang="es-CL" sz="2000" dirty="0" smtClean="0"/>
              <a:t>, de </a:t>
            </a:r>
            <a:r>
              <a:rPr lang="es-CL" sz="2000" dirty="0" smtClean="0"/>
              <a:t>poca potencia</a:t>
            </a:r>
            <a:endParaRPr lang="es-CL" sz="2000" dirty="0"/>
          </a:p>
        </p:txBody>
      </p:sp>
      <p:pic>
        <p:nvPicPr>
          <p:cNvPr id="6146" name="Picture 2"/>
          <p:cNvPicPr>
            <a:picLocks noChangeAspect="1" noChangeArrowheads="1"/>
          </p:cNvPicPr>
          <p:nvPr/>
        </p:nvPicPr>
        <p:blipFill>
          <a:blip r:embed="rId2" cstate="print"/>
          <a:srcRect/>
          <a:stretch>
            <a:fillRect/>
          </a:stretch>
        </p:blipFill>
        <p:spPr bwMode="auto">
          <a:xfrm>
            <a:off x="1285853" y="1928802"/>
            <a:ext cx="3714776" cy="4724411"/>
          </a:xfrm>
          <a:prstGeom prst="rect">
            <a:avLst/>
          </a:prstGeom>
          <a:noFill/>
          <a:ln w="9525">
            <a:noFill/>
            <a:miter lim="800000"/>
            <a:headEnd/>
            <a:tailEnd/>
          </a:ln>
        </p:spPr>
      </p:pic>
      <p:pic>
        <p:nvPicPr>
          <p:cNvPr id="6147" name="Picture 3"/>
          <p:cNvPicPr>
            <a:picLocks noChangeAspect="1" noChangeArrowheads="1"/>
          </p:cNvPicPr>
          <p:nvPr/>
        </p:nvPicPr>
        <p:blipFill>
          <a:blip r:embed="rId3" cstate="print"/>
          <a:srcRect/>
          <a:stretch>
            <a:fillRect/>
          </a:stretch>
        </p:blipFill>
        <p:spPr bwMode="auto">
          <a:xfrm>
            <a:off x="5000628" y="2143116"/>
            <a:ext cx="2738440" cy="4071966"/>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14348" y="335846"/>
            <a:ext cx="7643866" cy="6278642"/>
          </a:xfrm>
          <a:prstGeom prst="rect">
            <a:avLst/>
          </a:prstGeom>
        </p:spPr>
        <p:txBody>
          <a:bodyPr wrap="square">
            <a:spAutoFit/>
          </a:bodyPr>
          <a:lstStyle/>
          <a:p>
            <a:r>
              <a:rPr lang="es-CL" sz="2600" b="1" dirty="0" smtClean="0"/>
              <a:t>Introducción</a:t>
            </a:r>
          </a:p>
          <a:p>
            <a:endParaRPr lang="es-CL" sz="2400" b="1" dirty="0" smtClean="0"/>
          </a:p>
          <a:p>
            <a:r>
              <a:rPr lang="es-CL" sz="2200" dirty="0" smtClean="0"/>
              <a:t>En cualquier diseño estructural se quiere predecir su desempeño al ser sometido a cargas durante su vida útil. En mecánica de rocas, interesa el desempeño de las excavaciones en roca generadas por la actividad minera. La mecánica de rocas está asociada a la mecánica clásica y mecánica de continuo, pero hay factores específicos que la distinguen…</a:t>
            </a:r>
          </a:p>
          <a:p>
            <a:endParaRPr lang="es-CL" sz="2200" dirty="0" smtClean="0"/>
          </a:p>
          <a:p>
            <a:r>
              <a:rPr lang="es-CL" sz="2200" dirty="0" smtClean="0"/>
              <a:t>Una definición formal de la Mecánica de rocas (US National Committee </a:t>
            </a:r>
            <a:r>
              <a:rPr lang="es-CL" sz="2200" dirty="0" err="1" smtClean="0"/>
              <a:t>on</a:t>
            </a:r>
            <a:r>
              <a:rPr lang="es-CL" sz="2200" dirty="0" smtClean="0"/>
              <a:t> Rock Mechanics, 1964, 1974) es:</a:t>
            </a:r>
          </a:p>
          <a:p>
            <a:r>
              <a:rPr lang="es-CL" sz="2200" dirty="0" smtClean="0"/>
              <a:t>“La mecánica de rocas es la ciencia teórica y aplicada del comportamiento mecánico de la roca y de los macizos rocosos. Corresponde a la rama de la mecánica que estudia la respuesta de la roca y del macizo rocoso a los campos de fuerza de su entorno físico.”</a:t>
            </a:r>
          </a:p>
          <a:p>
            <a:r>
              <a:rPr lang="es-CL" sz="2200" dirty="0" smtClean="0"/>
              <a:t>Excavaciones mineras cambian los campos de fuerza de su entorno</a:t>
            </a:r>
            <a:endParaRPr lang="es-CL" sz="2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28596" y="428604"/>
            <a:ext cx="8358246" cy="707886"/>
          </a:xfrm>
          <a:prstGeom prst="rect">
            <a:avLst/>
          </a:prstGeom>
        </p:spPr>
        <p:txBody>
          <a:bodyPr wrap="square">
            <a:spAutoFit/>
          </a:bodyPr>
          <a:lstStyle/>
          <a:p>
            <a:r>
              <a:rPr lang="es-CL" sz="2000" b="1" dirty="0" smtClean="0"/>
              <a:t>Por ejemplo: ¿Qué carga puede soportar un pilar en un método de caserones y pilares?</a:t>
            </a:r>
            <a:endParaRPr lang="es-CL" sz="2000" b="1" dirty="0"/>
          </a:p>
        </p:txBody>
      </p:sp>
      <p:pic>
        <p:nvPicPr>
          <p:cNvPr id="1026" name="Picture 2"/>
          <p:cNvPicPr>
            <a:picLocks noChangeAspect="1" noChangeArrowheads="1"/>
          </p:cNvPicPr>
          <p:nvPr/>
        </p:nvPicPr>
        <p:blipFill>
          <a:blip r:embed="rId2" cstate="print"/>
          <a:srcRect/>
          <a:stretch>
            <a:fillRect/>
          </a:stretch>
        </p:blipFill>
        <p:spPr bwMode="auto">
          <a:xfrm>
            <a:off x="928662" y="1214422"/>
            <a:ext cx="7315200" cy="4876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28638" y="900113"/>
            <a:ext cx="8086725" cy="50577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571479"/>
            <a:ext cx="8715436" cy="5170646"/>
          </a:xfrm>
          <a:prstGeom prst="rect">
            <a:avLst/>
          </a:prstGeom>
        </p:spPr>
        <p:txBody>
          <a:bodyPr wrap="square">
            <a:spAutoFit/>
          </a:bodyPr>
          <a:lstStyle/>
          <a:p>
            <a:r>
              <a:rPr lang="es-CL" sz="2200" dirty="0" smtClean="0"/>
              <a:t>El factor de seguridad depende de la cantidad y calidad de la información utilizada para estimar las cargas y la resistencia de la roca</a:t>
            </a:r>
          </a:p>
          <a:p>
            <a:r>
              <a:rPr lang="es-CL" sz="2200" dirty="0" smtClean="0"/>
              <a:t>• Si la información es gruesa utilizar un factor de seguridad entre 2-3</a:t>
            </a:r>
          </a:p>
          <a:p>
            <a:r>
              <a:rPr lang="es-CL" sz="2200" dirty="0" smtClean="0"/>
              <a:t>• Si existen ensayos de laboratorio del macizo rocoso utilizar un factor de seguridad en el rango 1.5-2.0.</a:t>
            </a:r>
          </a:p>
          <a:p>
            <a:r>
              <a:rPr lang="es-CL" sz="2200" dirty="0" smtClean="0"/>
              <a:t>Las cargas en el pilar están dadas por el campo de esfuerzos en el macizo rocoso, la constitución del macizo rocoso, su densidad, la profundidad a la que se encuentra el pilar, la tectónica en la región y los esfuerzos inducidos producidos por las excavaciones mineras.</a:t>
            </a:r>
          </a:p>
          <a:p>
            <a:r>
              <a:rPr lang="es-CL" sz="2200" dirty="0" smtClean="0"/>
              <a:t>La resistencia del pilar dependerá de sus parámetros mecánicos (Módulo de elasticidad de la roca, Módulo de Poisson), parámetros constitutivos (Cohesión, Ángulo de fricción interna) y de la condición estructural del macizo rocoso.</a:t>
            </a:r>
          </a:p>
          <a:p>
            <a:r>
              <a:rPr lang="es-CL" sz="2200" dirty="0" smtClean="0"/>
              <a:t>Sin embargo cuando la información es pobre no existe factor de seguridad que garantice el Diseño.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571480"/>
            <a:ext cx="7786742" cy="3200876"/>
          </a:xfrm>
          <a:prstGeom prst="rect">
            <a:avLst/>
          </a:prstGeom>
        </p:spPr>
        <p:txBody>
          <a:bodyPr wrap="square">
            <a:spAutoFit/>
          </a:bodyPr>
          <a:lstStyle/>
          <a:p>
            <a:r>
              <a:rPr lang="es-CL" sz="2400" b="1" dirty="0" smtClean="0"/>
              <a:t>Definiciones</a:t>
            </a:r>
          </a:p>
          <a:p>
            <a:endParaRPr lang="es-CL" b="1" dirty="0" smtClean="0"/>
          </a:p>
          <a:p>
            <a:r>
              <a:rPr lang="es-CL" sz="2000" dirty="0" smtClean="0"/>
              <a:t>• Mecánica: área de la física que estudia el efecto de las fuerzas sobre los cuerpos.</a:t>
            </a:r>
          </a:p>
          <a:p>
            <a:r>
              <a:rPr lang="es-CL" sz="2000" dirty="0" smtClean="0"/>
              <a:t>• Mecánica de rocas: rama de la ingeniería que estudia el efecto de las fuerzas sobre las rocas.</a:t>
            </a:r>
          </a:p>
          <a:p>
            <a:r>
              <a:rPr lang="es-CL" sz="2000" dirty="0" smtClean="0"/>
              <a:t>• Roca: parte sólida de la corteza terrestre formada por bloques sólidos y duros de gran tamaño, encajados y ligados entre sí. Agregado de minerales.</a:t>
            </a:r>
          </a:p>
          <a:p>
            <a:endParaRPr lang="es-CL" sz="2000" dirty="0"/>
          </a:p>
        </p:txBody>
      </p:sp>
      <p:sp>
        <p:nvSpPr>
          <p:cNvPr id="3" name="2 Rectángulo"/>
          <p:cNvSpPr/>
          <p:nvPr/>
        </p:nvSpPr>
        <p:spPr>
          <a:xfrm>
            <a:off x="428596" y="3429000"/>
            <a:ext cx="8143932" cy="1600438"/>
          </a:xfrm>
          <a:prstGeom prst="rect">
            <a:avLst/>
          </a:prstGeom>
        </p:spPr>
        <p:txBody>
          <a:bodyPr wrap="square">
            <a:spAutoFit/>
          </a:bodyPr>
          <a:lstStyle/>
          <a:p>
            <a:r>
              <a:rPr lang="es-CL" sz="2000" dirty="0" smtClean="0"/>
              <a:t>• Suelo: acumulación de partículas de pequeño tamaño (hasta 3 o 4”) y sin una ligazón fuerte entre sí.</a:t>
            </a:r>
          </a:p>
          <a:p>
            <a:r>
              <a:rPr lang="es-CL" sz="2000" dirty="0" smtClean="0"/>
              <a:t>• Discontinuidades (joints): cualquier tipo de fractura en la roca. Son planos de fragilidad.</a:t>
            </a:r>
          </a:p>
          <a:p>
            <a:endParaRPr lang="es-C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928662" y="0"/>
            <a:ext cx="7286676" cy="4429132"/>
          </a:xfrm>
          <a:prstGeom prst="rect">
            <a:avLst/>
          </a:prstGeom>
          <a:noFill/>
          <a:ln w="9525">
            <a:noFill/>
            <a:miter lim="800000"/>
            <a:headEnd/>
            <a:tailEnd/>
          </a:ln>
        </p:spPr>
      </p:pic>
      <p:sp>
        <p:nvSpPr>
          <p:cNvPr id="3" name="2 Rectángulo"/>
          <p:cNvSpPr/>
          <p:nvPr/>
        </p:nvSpPr>
        <p:spPr>
          <a:xfrm>
            <a:off x="357158" y="4500570"/>
            <a:ext cx="8786842" cy="1938992"/>
          </a:xfrm>
          <a:prstGeom prst="rect">
            <a:avLst/>
          </a:prstGeom>
        </p:spPr>
        <p:txBody>
          <a:bodyPr wrap="square">
            <a:spAutoFit/>
          </a:bodyPr>
          <a:lstStyle/>
          <a:p>
            <a:r>
              <a:rPr lang="es-CL" sz="2000" dirty="0" smtClean="0"/>
              <a:t>• Macizo rocoso (rock </a:t>
            </a:r>
            <a:r>
              <a:rPr lang="es-CL" sz="2000" dirty="0" err="1" smtClean="0"/>
              <a:t>mass</a:t>
            </a:r>
            <a:r>
              <a:rPr lang="es-CL" sz="2000" dirty="0" smtClean="0"/>
              <a:t>): gran masa de roca componente de la corteza terrestre.</a:t>
            </a:r>
          </a:p>
          <a:p>
            <a:r>
              <a:rPr lang="es-CL" sz="2000" dirty="0" smtClean="0"/>
              <a:t>Está compuesto por:</a:t>
            </a:r>
          </a:p>
          <a:p>
            <a:r>
              <a:rPr lang="es-CL" sz="2000" dirty="0" smtClean="0"/>
              <a:t>     • Roca intacta: el volumen de roca que se encuentra entre las discontinuidades.</a:t>
            </a:r>
          </a:p>
          <a:p>
            <a:r>
              <a:rPr lang="es-CL" sz="2000" dirty="0" smtClean="0"/>
              <a:t>También se llama matriz rocosa o sustancia rocosa.</a:t>
            </a:r>
          </a:p>
          <a:p>
            <a:r>
              <a:rPr lang="es-CL" sz="2000" dirty="0" smtClean="0"/>
              <a:t>      • Discontinuidades: fallas, diaclasas, planos de fractura, de clivaje, etc.</a:t>
            </a:r>
            <a:endParaRPr lang="es-CL"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71472" y="428605"/>
            <a:ext cx="8072494" cy="4524315"/>
          </a:xfrm>
          <a:prstGeom prst="rect">
            <a:avLst/>
          </a:prstGeom>
        </p:spPr>
        <p:txBody>
          <a:bodyPr wrap="square">
            <a:spAutoFit/>
          </a:bodyPr>
          <a:lstStyle/>
          <a:p>
            <a:r>
              <a:rPr lang="es-CL" sz="2400" dirty="0" smtClean="0"/>
              <a:t>La mecánica de rocas trata con un material previamente cargado. Al alterar la geometría del macizo rocoso (mediante una excavación en la roca), se redistribuyen los esfuerzos existentes. El macizo estaba en equilibrio y lo desestabilizamos. </a:t>
            </a:r>
          </a:p>
          <a:p>
            <a:r>
              <a:rPr lang="es-CL" sz="2400" dirty="0" smtClean="0"/>
              <a:t>El principal problema de la mecánica de rocas es que se desconocen estas cargas.</a:t>
            </a:r>
          </a:p>
          <a:p>
            <a:r>
              <a:rPr lang="es-CL" sz="2400" dirty="0" smtClean="0"/>
              <a:t> Es necesario, entonces, medir estos esfuerzos antes de iniciar la obra. Hay que medir:</a:t>
            </a:r>
          </a:p>
          <a:p>
            <a:r>
              <a:rPr lang="es-CL" sz="2400" dirty="0" smtClean="0"/>
              <a:t>• Grado de fracturamiento.</a:t>
            </a:r>
          </a:p>
          <a:p>
            <a:r>
              <a:rPr lang="es-CL" sz="2400" dirty="0" smtClean="0"/>
              <a:t>• Estado tensional.</a:t>
            </a:r>
          </a:p>
          <a:p>
            <a:r>
              <a:rPr lang="es-CL" sz="2400" dirty="0" smtClean="0"/>
              <a:t>Las propiedades de las rocas son desconocidas. Hay que medirlas mediante ensayos de laboratorio o de terreno.</a:t>
            </a:r>
            <a:endParaRPr lang="es-CL"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335846"/>
            <a:ext cx="8215370" cy="6186309"/>
          </a:xfrm>
          <a:prstGeom prst="rect">
            <a:avLst/>
          </a:prstGeom>
        </p:spPr>
        <p:txBody>
          <a:bodyPr wrap="square">
            <a:spAutoFit/>
          </a:bodyPr>
          <a:lstStyle/>
          <a:p>
            <a:r>
              <a:rPr lang="es-CL" sz="2000" b="1" dirty="0" smtClean="0"/>
              <a:t>Clasificación Geológica de las rocas</a:t>
            </a:r>
          </a:p>
          <a:p>
            <a:endParaRPr lang="es-CL" b="1" dirty="0" smtClean="0"/>
          </a:p>
          <a:p>
            <a:r>
              <a:rPr lang="es-CL" dirty="0" smtClean="0"/>
              <a:t>Desde un punto de vista genético:</a:t>
            </a:r>
          </a:p>
          <a:p>
            <a:r>
              <a:rPr lang="es-CL" dirty="0" smtClean="0"/>
              <a:t>• Ígneas</a:t>
            </a:r>
          </a:p>
          <a:p>
            <a:r>
              <a:rPr lang="es-CL" dirty="0" smtClean="0"/>
              <a:t>• Sedimentarias</a:t>
            </a:r>
          </a:p>
          <a:p>
            <a:r>
              <a:rPr lang="es-CL" dirty="0" smtClean="0"/>
              <a:t>• Metamórficas</a:t>
            </a:r>
          </a:p>
          <a:p>
            <a:r>
              <a:rPr lang="es-CL" dirty="0" smtClean="0"/>
              <a:t>Desde un punto de vista del comportamiento:</a:t>
            </a:r>
          </a:p>
          <a:p>
            <a:r>
              <a:rPr lang="es-CL" dirty="0" smtClean="0"/>
              <a:t>• Textura cristalina</a:t>
            </a:r>
          </a:p>
          <a:p>
            <a:r>
              <a:rPr lang="es-CL" dirty="0" smtClean="0"/>
              <a:t>• Textura clástica</a:t>
            </a:r>
          </a:p>
          <a:p>
            <a:r>
              <a:rPr lang="es-CL" dirty="0" smtClean="0"/>
              <a:t>• Rocas de granos muy finos</a:t>
            </a:r>
          </a:p>
          <a:p>
            <a:r>
              <a:rPr lang="es-CL" dirty="0" smtClean="0"/>
              <a:t>• Rocas orgánicas</a:t>
            </a:r>
          </a:p>
          <a:p>
            <a:r>
              <a:rPr lang="es-CL" dirty="0" smtClean="0"/>
              <a:t>El comportamiento puede ser elástico y frágil, o plástico (deformación irreversible), viscoso</a:t>
            </a:r>
            <a:r>
              <a:rPr lang="pt-BR" dirty="0" smtClean="0"/>
              <a:t>( orgânicos) ,  anisotrópico o isótropo (micas).</a:t>
            </a:r>
          </a:p>
          <a:p>
            <a:endParaRPr lang="pt-BR" dirty="0" smtClean="0"/>
          </a:p>
          <a:p>
            <a:r>
              <a:rPr lang="es-CL" dirty="0" smtClean="0"/>
              <a:t>Es necesario hacer una descripción acabada de las rocas especificando:</a:t>
            </a:r>
          </a:p>
          <a:p>
            <a:r>
              <a:rPr lang="es-CL" dirty="0" smtClean="0"/>
              <a:t>• Textura</a:t>
            </a:r>
          </a:p>
          <a:p>
            <a:r>
              <a:rPr lang="es-CL" dirty="0" smtClean="0"/>
              <a:t>• Composición</a:t>
            </a:r>
          </a:p>
          <a:p>
            <a:r>
              <a:rPr lang="es-CL" dirty="0" smtClean="0"/>
              <a:t>• Tipo de cementación en las discontinuidades</a:t>
            </a:r>
          </a:p>
          <a:p>
            <a:r>
              <a:rPr lang="es-CL" dirty="0" smtClean="0"/>
              <a:t>• </a:t>
            </a:r>
            <a:r>
              <a:rPr lang="es-CL" dirty="0" err="1" smtClean="0"/>
              <a:t>Diaclasamiento</a:t>
            </a:r>
            <a:endParaRPr lang="es-CL" dirty="0" smtClean="0"/>
          </a:p>
          <a:p>
            <a:r>
              <a:rPr lang="es-CL" dirty="0" smtClean="0"/>
              <a:t>• Contenido de humedad</a:t>
            </a:r>
          </a:p>
          <a:p>
            <a:r>
              <a:rPr lang="es-CL" dirty="0" smtClean="0"/>
              <a:t>• Poros</a:t>
            </a:r>
          </a:p>
          <a:p>
            <a:r>
              <a:rPr lang="es-CL" dirty="0" smtClean="0"/>
              <a:t>• Etc.</a:t>
            </a:r>
            <a:endParaRPr lang="es-CL" dirty="0"/>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TotalTime>
  <Words>1637</Words>
  <Application>Microsoft Office PowerPoint</Application>
  <PresentationFormat>Presentación en pantalla (4:3)</PresentationFormat>
  <Paragraphs>149</Paragraphs>
  <Slides>19</Slides>
  <Notes>2</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vector>
  </TitlesOfParts>
  <Company>Corporación Nacional del Cobre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jorlope</dc:creator>
  <cp:lastModifiedBy>jorlope</cp:lastModifiedBy>
  <cp:revision>30</cp:revision>
  <dcterms:created xsi:type="dcterms:W3CDTF">2013-11-12T19:01:45Z</dcterms:created>
  <dcterms:modified xsi:type="dcterms:W3CDTF">2013-11-13T21:30:36Z</dcterms:modified>
</cp:coreProperties>
</file>